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3" r:id="rId40"/>
    <p:sldId id="304" r:id="rId41"/>
    <p:sldId id="305" r:id="rId42"/>
    <p:sldId id="306" r:id="rId43"/>
    <p:sldId id="307" r:id="rId44"/>
    <p:sldId id="294" r:id="rId45"/>
    <p:sldId id="295" r:id="rId46"/>
    <p:sldId id="296" r:id="rId47"/>
    <p:sldId id="298" r:id="rId48"/>
    <p:sldId id="297" r:id="rId49"/>
    <p:sldId id="299" r:id="rId50"/>
    <p:sldId id="301" r:id="rId51"/>
    <p:sldId id="302" r:id="rId52"/>
    <p:sldId id="300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32" r:id="rId73"/>
    <p:sldId id="328" r:id="rId74"/>
    <p:sldId id="329" r:id="rId75"/>
    <p:sldId id="330" r:id="rId76"/>
    <p:sldId id="331" r:id="rId77"/>
    <p:sldId id="333" r:id="rId78"/>
    <p:sldId id="334" r:id="rId79"/>
    <p:sldId id="335" r:id="rId80"/>
    <p:sldId id="350" r:id="rId81"/>
    <p:sldId id="344" r:id="rId82"/>
    <p:sldId id="345" r:id="rId83"/>
    <p:sldId id="346" r:id="rId84"/>
    <p:sldId id="347" r:id="rId85"/>
    <p:sldId id="348" r:id="rId86"/>
    <p:sldId id="349" r:id="rId87"/>
    <p:sldId id="342" r:id="rId88"/>
    <p:sldId id="336" r:id="rId89"/>
    <p:sldId id="337" r:id="rId90"/>
    <p:sldId id="338" r:id="rId91"/>
    <p:sldId id="339" r:id="rId92"/>
    <p:sldId id="340" r:id="rId93"/>
    <p:sldId id="341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37724-140B-49C7-8E2A-D5DF3500B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B2B1F3-821E-47E1-B9CD-758036E36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EC339-CEF4-482C-A8CF-54557262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7C34E-0377-4443-8A72-6E51CBBF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59EF2-EC15-4EA4-BD41-2B7D7EB7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2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9751E-8AA2-43B5-A5B5-8415E0FB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95FB56-CC12-4091-A720-93329474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C2B2E-2369-4EA4-A445-44EEFFDC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C586E-059D-4390-8D31-C1CD7D6D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25D21-D6AE-4CC9-BF11-2792CE1D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67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8FF330-53EB-4B15-A372-E8106301D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0215B1-51A0-41C9-B968-6975385A8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5357B-D9D2-4366-9117-077F4FAB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8CEE0-34DC-4B89-8D2D-F55DD65F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0C129-B092-4D83-9150-D83D4DEF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24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5BD0B-A1AD-475D-B7DA-52FA19AE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345BB-A4F1-4B4F-9B3E-EE0905E4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F6052-6C6C-418E-8DD8-613A2DA3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07E86-0AD6-416B-BBBD-875059AA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D1706-D386-4776-88BC-9DDD1C6B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942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35B39-F07E-4609-9C28-9534366A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C32D8-B5CC-488D-839D-8865DD47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8D6C4-62A9-4B31-93EA-483E8F14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78084-E2DD-46AA-9003-CD9A83F1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73F8BB-FE0C-4CB7-B4D8-61843127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5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1FF48-9FA2-454D-94E4-B63065DD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E56C1-3130-4687-B5C0-74986B1C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D10109-4623-40D6-B02B-4D5607459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7A3C2-F4E5-4F82-B52D-C7D81A20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CF925C-1C6F-476B-8F1E-C9677C4C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94334-E265-431A-B329-7565C7DB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27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47C01-8917-4560-9FF3-F2329269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8CEE1D-8371-490E-8701-454C312B4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63259-FB0F-44A0-9DD2-EC0095937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96DE9D-DD3B-4E2F-8000-0B02AC14A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851937-7BCF-44EC-ABE7-414B88A0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A4904D-6E5F-4001-8840-0B1614F4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73C920-6020-47E8-9281-E8265FF6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02430E-94F7-47EC-A704-ABB14297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1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7B3E0-697C-446C-9CF1-B80F11E1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044F21-7A4B-4B51-8223-3B60506F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B53C13-1C0C-4919-94C7-D657E381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75F63D-DB0F-4FB3-B59A-BAFE82D0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8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825D0B-668B-4013-8083-49CDB56D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AD4B8F-3207-4F0F-94F0-94CB9A83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CF2358-402D-45A2-BDE1-B5F190C6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24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9D8A3-1B4B-4251-AD5B-FF879C17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11B2F-8962-48AB-A484-5A468D721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2E0904-8CFA-49BF-976B-96E6870FA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07EC81-5528-4CA8-A21B-9F6EC16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42D0A-7BBD-4DDD-BDFE-5DAB53E5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760A64-388F-4A76-A28B-3B226CDB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79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19761-9A9A-416B-9687-4E8D1FDB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337D51-216E-4772-B98A-2261BFDB8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5EEF3E-895B-4561-8DDC-D9C128DBA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6EEF1-C52F-4741-85EC-99FC04D1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E91E7-710D-42F1-BCB8-6C6C8BC9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07B88C-D388-43A1-A56C-101C6645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5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A62E2D-477A-4128-95F7-DF324B48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1D29B8-9004-476F-A269-2975B8A64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2BF42-161A-42DB-8E62-12FD589B0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5EBD9-FF8B-4C66-97FF-B7CD1963C62D}" type="datetimeFigureOut">
              <a:rPr lang="en-CA" smtClean="0"/>
              <a:t>2019-12-04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D6D47-0992-44E5-86E8-D6A5E2E44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648CBF-C4FE-40EC-9F68-3045AB14A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F18E2-A039-48DA-BF19-0C818E92FD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e.iitb.ac.in/~arijitx/uploads/cs663/assignment1/part2/index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3ED27rMHs" TargetMode="External"/><Relationship Id="rId2" Type="http://schemas.openxmlformats.org/officeDocument/2006/relationships/hyperlink" Target="https://www.youtube.com/watch?v=fmyE7DiaIYQ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C28EA-C88F-4106-91C3-9D9C4AD5F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Image recognition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88159E-F810-47EE-B733-28ACFC672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Lui Ho </a:t>
            </a:r>
            <a:r>
              <a:rPr lang="en-CA" dirty="0" err="1"/>
              <a:t>Yat</a:t>
            </a:r>
            <a:r>
              <a:rPr lang="en-CA" dirty="0"/>
              <a:t>, Wei Yidong</a:t>
            </a:r>
          </a:p>
        </p:txBody>
      </p:sp>
    </p:spTree>
    <p:extLst>
      <p:ext uri="{BB962C8B-B14F-4D97-AF65-F5344CB8AC3E}">
        <p14:creationId xmlns:p14="http://schemas.microsoft.com/office/powerpoint/2010/main" val="300354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567E06-491E-4691-AC16-102F9AAD5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E3F604-9931-460B-A8DF-73FDB2D8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2E8194-7D09-4D69-B6CC-8BD132D4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90862"/>
            <a:ext cx="9144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85941C-EA29-4225-8301-D2ECA0F0C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90862"/>
            <a:ext cx="914400" cy="676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5A8BC0-C035-410C-B9D8-FDE314182C72}"/>
              </a:ext>
            </a:extLst>
          </p:cNvPr>
          <p:cNvSpPr txBox="1"/>
          <p:nvPr/>
        </p:nvSpPr>
        <p:spPr>
          <a:xfrm>
            <a:off x="3376246" y="1608992"/>
            <a:ext cx="4037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Too small, </a:t>
            </a:r>
          </a:p>
          <a:p>
            <a:r>
              <a:rPr lang="en-CA" dirty="0"/>
              <a:t>No problem, I enlarge it manually for you</a:t>
            </a:r>
          </a:p>
        </p:txBody>
      </p:sp>
    </p:spTree>
    <p:extLst>
      <p:ext uri="{BB962C8B-B14F-4D97-AF65-F5344CB8AC3E}">
        <p14:creationId xmlns:p14="http://schemas.microsoft.com/office/powerpoint/2010/main" val="30471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18EAB9-582B-454C-A396-A8B2839F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15" y="764931"/>
            <a:ext cx="7578969" cy="58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B5975A-B846-4AD9-87D5-E5462A01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F03CC-0C85-488A-83F1-9CDAC3FD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Cool, what about multi circle in the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83DEB-3646-4739-816F-ABDBD0E3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Forget to mention about, when we counting the crossing point in the 3D space, we just pick the point with most vote,</a:t>
            </a:r>
          </a:p>
          <a:p>
            <a:endParaRPr lang="en-CA" dirty="0"/>
          </a:p>
          <a:p>
            <a:r>
              <a:rPr lang="en-CA" dirty="0"/>
              <a:t>If we want to detect multiple ball in the image, we could set a threshold, for example: 0.8*</a:t>
            </a:r>
            <a:r>
              <a:rPr lang="en-CA" dirty="0" err="1"/>
              <a:t>max_vote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019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3FF4D8-0C9D-4881-9A8E-1649D5174283}"/>
              </a:ext>
            </a:extLst>
          </p:cNvPr>
          <p:cNvSpPr txBox="1"/>
          <p:nvPr/>
        </p:nvSpPr>
        <p:spPr>
          <a:xfrm>
            <a:off x="574158" y="478465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Another example: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78D21C-7A2A-4153-B87C-981270C94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4" y="847797"/>
            <a:ext cx="10185991" cy="57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5DDB51F-A1C9-4782-83B2-DD84AAED9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7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B14DF-F8E6-4044-905B-CF2B5D51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55" y="1644162"/>
            <a:ext cx="3173045" cy="17848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3E5B8E-B584-4CDB-81DB-A2EBAB8C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4162"/>
            <a:ext cx="3173045" cy="17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86A87-6E19-4247-86F1-D08BB1EC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25FCA-3B7B-4F0F-BD89-B60193F2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Ball recognition</a:t>
            </a:r>
          </a:p>
          <a:p>
            <a:r>
              <a:rPr lang="en-CA" dirty="0"/>
              <a:t>Virus counting</a:t>
            </a:r>
          </a:p>
        </p:txBody>
      </p:sp>
    </p:spTree>
    <p:extLst>
      <p:ext uri="{BB962C8B-B14F-4D97-AF65-F5344CB8AC3E}">
        <p14:creationId xmlns:p14="http://schemas.microsoft.com/office/powerpoint/2010/main" val="217461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299EA1-18E1-4974-8B12-30879652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57ACB-ACAB-4159-B3A0-FE3C7FB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4ACD7-A11E-4EE0-A0C8-6FBF38CB0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ball get multiple detection</a:t>
            </a:r>
          </a:p>
          <a:p>
            <a:r>
              <a:rPr lang="en-CA" dirty="0"/>
              <a:t>One ball get ignore and one ball get mis-located</a:t>
            </a:r>
          </a:p>
        </p:txBody>
      </p:sp>
    </p:spTree>
    <p:extLst>
      <p:ext uri="{BB962C8B-B14F-4D97-AF65-F5344CB8AC3E}">
        <p14:creationId xmlns:p14="http://schemas.microsoft.com/office/powerpoint/2010/main" val="69614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B50AD-9EFC-4A1B-824A-31F87593A985}"/>
              </a:ext>
            </a:extLst>
          </p:cNvPr>
          <p:cNvSpPr txBox="1"/>
          <p:nvPr/>
        </p:nvSpPr>
        <p:spPr>
          <a:xfrm>
            <a:off x="520995" y="584791"/>
            <a:ext cx="436824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Solution for problem 1:</a:t>
            </a:r>
          </a:p>
          <a:p>
            <a:r>
              <a:rPr lang="en-CA" sz="4000" dirty="0"/>
              <a:t>Similarity detection: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0442A2-7BAD-42D5-9AA7-D032D515EEA7}"/>
              </a:ext>
            </a:extLst>
          </p:cNvPr>
          <p:cNvSpPr txBox="1"/>
          <p:nvPr/>
        </p:nvSpPr>
        <p:spPr>
          <a:xfrm>
            <a:off x="307731" y="2136530"/>
            <a:ext cx="10546605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The Hough transform return us a point with (</a:t>
            </a:r>
            <a:r>
              <a:rPr lang="en-CA" sz="4000" dirty="0" err="1"/>
              <a:t>x,y,z</a:t>
            </a:r>
            <a:r>
              <a:rPr lang="en-CA" sz="4000" dirty="0"/>
              <a:t>)</a:t>
            </a:r>
          </a:p>
          <a:p>
            <a:r>
              <a:rPr lang="en-CA" sz="4000" dirty="0"/>
              <a:t>X,Y is the location in the downscale image, </a:t>
            </a:r>
          </a:p>
          <a:p>
            <a:r>
              <a:rPr lang="en-CA" sz="4000" dirty="0"/>
              <a:t>Z is the radius of the circle</a:t>
            </a:r>
          </a:p>
          <a:p>
            <a:r>
              <a:rPr lang="en-CA" sz="4000" dirty="0"/>
              <a:t>We calculate the similarity among candidates </a:t>
            </a:r>
          </a:p>
          <a:p>
            <a:r>
              <a:rPr lang="en-CA" sz="4000" dirty="0"/>
              <a:t>If sim &gt; threshold(example: 0.995 or 0.99), </a:t>
            </a:r>
          </a:p>
          <a:p>
            <a:r>
              <a:rPr lang="en-CA" sz="4000" dirty="0"/>
              <a:t>remove one of them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286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6417F0-4994-4014-9E3E-0368926C352F}"/>
              </a:ext>
            </a:extLst>
          </p:cNvPr>
          <p:cNvSpPr txBox="1"/>
          <p:nvPr/>
        </p:nvSpPr>
        <p:spPr>
          <a:xfrm>
            <a:off x="773723" y="703385"/>
            <a:ext cx="4429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Reason for problem 2:</a:t>
            </a:r>
          </a:p>
          <a:p>
            <a:r>
              <a:rPr lang="en-CA" sz="2000" dirty="0"/>
              <a:t>Let’s take a look at the edge map detailly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8F183B-9A17-4077-8E78-18FDD8AB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58" y="1411271"/>
            <a:ext cx="9298283" cy="54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A27E0-AE32-4ED3-A8BA-F168C70F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ball actually get missing in the edge map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75AE46-B86A-462E-982B-5AD8D776C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275" y="1843210"/>
            <a:ext cx="7735712" cy="43513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7954D452-F4F4-4BAB-89FA-C8BBBE537F5A}"/>
              </a:ext>
            </a:extLst>
          </p:cNvPr>
          <p:cNvSpPr/>
          <p:nvPr/>
        </p:nvSpPr>
        <p:spPr>
          <a:xfrm>
            <a:off x="5143501" y="4492870"/>
            <a:ext cx="1292469" cy="112541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5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6C7B-C001-4C75-98A9-3DE2D106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color in the grayscale image is too</a:t>
            </a:r>
            <a:br>
              <a:rPr lang="en-CA" dirty="0"/>
            </a:br>
            <a:r>
              <a:rPr lang="en-CA" dirty="0"/>
              <a:t>close to 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B0B0E-204A-46E8-B2AC-26A47F571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we do better?</a:t>
            </a:r>
          </a:p>
          <a:p>
            <a:endParaRPr lang="en-CA" dirty="0"/>
          </a:p>
          <a:p>
            <a:endParaRPr lang="en-CA" dirty="0"/>
          </a:p>
          <a:p>
            <a:endParaRPr lang="en-CA" sz="6600" dirty="0"/>
          </a:p>
          <a:p>
            <a:r>
              <a:rPr lang="en-CA" sz="6600" dirty="0"/>
              <a:t>RGB Canny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34976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15BA5-3722-4526-9B0A-D788D5C2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05879-D44D-4209-A2C0-39DF90FE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Divide the image in 3 color channel: R, G, B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Calculate the gradient in each channel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Combining the gradient map by picking the maximum magnitude of each pixel among the 3 channel</a:t>
            </a:r>
          </a:p>
        </p:txBody>
      </p:sp>
    </p:spTree>
    <p:extLst>
      <p:ext uri="{BB962C8B-B14F-4D97-AF65-F5344CB8AC3E}">
        <p14:creationId xmlns:p14="http://schemas.microsoft.com/office/powerpoint/2010/main" val="160676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01934D9-AE54-489D-93EA-A19D3357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F4A6C2-FB88-4391-A7FC-83A5DB3C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1BDED-8848-4E14-930F-89630AF4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425"/>
            <a:ext cx="12110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2DC0A-92A8-4D47-8591-F3AEFD4D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7" y="23961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Next picture is the one applying RGB</a:t>
            </a:r>
            <a:br>
              <a:rPr lang="en-CA" dirty="0"/>
            </a:br>
            <a:r>
              <a:rPr lang="en-CA" dirty="0"/>
              <a:t>Canny edge detection and Hough Transform….</a:t>
            </a:r>
          </a:p>
        </p:txBody>
      </p:sp>
    </p:spTree>
    <p:extLst>
      <p:ext uri="{BB962C8B-B14F-4D97-AF65-F5344CB8AC3E}">
        <p14:creationId xmlns:p14="http://schemas.microsoft.com/office/powerpoint/2010/main" val="64738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0CB91-C905-4407-8D79-F65343E9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Part A:  </a:t>
            </a:r>
            <a:r>
              <a:rPr lang="en-CA" dirty="0"/>
              <a:t>Ball recognition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572D30-4C12-4924-9891-9F08B0A0A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2476"/>
            <a:ext cx="3504888" cy="26268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33F327-7C1C-41E6-BCBF-A7E05D0E0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88" y="1616755"/>
            <a:ext cx="3504888" cy="2621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48A863-CA0F-4D71-9265-8D33BADB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76" y="1609648"/>
            <a:ext cx="4102286" cy="26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3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1BCD65-3DCC-446C-BD59-8D7FC1B8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81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DB94E-E052-4022-8DD1-24DF5461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OOOPS…..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94DCB-2604-42E2-B522-D04E9FC16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What’s the problem?</a:t>
            </a:r>
          </a:p>
          <a:p>
            <a:r>
              <a:rPr lang="en-CA" dirty="0"/>
              <a:t>There is also some large circle get highlighted</a:t>
            </a:r>
          </a:p>
          <a:p>
            <a:r>
              <a:rPr lang="en-CA" dirty="0"/>
              <a:t>…we know C = 2*R*Pi   (circumference of circle)</a:t>
            </a:r>
          </a:p>
          <a:p>
            <a:r>
              <a:rPr lang="en-CA" dirty="0"/>
              <a:t>Larger circle will have more chance to get voted by the point that does not belong to it</a:t>
            </a:r>
          </a:p>
        </p:txBody>
      </p:sp>
    </p:spTree>
    <p:extLst>
      <p:ext uri="{BB962C8B-B14F-4D97-AF65-F5344CB8AC3E}">
        <p14:creationId xmlns:p14="http://schemas.microsoft.com/office/powerpoint/2010/main" val="8986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8B2A6-7DC9-4EA1-A0A6-42898484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Honestly……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ECD69-14DB-48DD-9BF3-C862CDDA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We did not fix this issue….</a:t>
            </a:r>
          </a:p>
          <a:p>
            <a:r>
              <a:rPr lang="en-CA" dirty="0"/>
              <a:t>We asking the user to give a estimate of the circle size instead in our program.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sz="6600" dirty="0"/>
              <a:t>Fine! </a:t>
            </a:r>
          </a:p>
          <a:p>
            <a:r>
              <a:rPr lang="en-CA" sz="6600" dirty="0"/>
              <a:t>I will show the result with an estimation</a:t>
            </a:r>
          </a:p>
        </p:txBody>
      </p:sp>
    </p:spTree>
    <p:extLst>
      <p:ext uri="{BB962C8B-B14F-4D97-AF65-F5344CB8AC3E}">
        <p14:creationId xmlns:p14="http://schemas.microsoft.com/office/powerpoint/2010/main" val="421130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89FEE1-12CF-42AA-AAA7-8283B0E8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40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BCEC80-FD9B-4BE5-8121-1D50BA2A601C}"/>
              </a:ext>
            </a:extLst>
          </p:cNvPr>
          <p:cNvSpPr txBox="1"/>
          <p:nvPr/>
        </p:nvSpPr>
        <p:spPr>
          <a:xfrm>
            <a:off x="3496666" y="2423406"/>
            <a:ext cx="51986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/>
              <a:t>One more</a:t>
            </a:r>
          </a:p>
        </p:txBody>
      </p:sp>
    </p:spTree>
    <p:extLst>
      <p:ext uri="{BB962C8B-B14F-4D97-AF65-F5344CB8AC3E}">
        <p14:creationId xmlns:p14="http://schemas.microsoft.com/office/powerpoint/2010/main" val="293588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350B8-D374-48FE-B9C2-6D327AC4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6B96AF-CBEF-4A27-A665-287466EC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0761F-DABE-4785-8E8A-9848CF66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973FD-7EF9-4138-8801-BC2BCFA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B: Virus detection and counting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5D620F-012F-4251-8358-D443485BF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98985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5AEE00-8A03-4479-BC71-39EA063D9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2992"/>
            <a:ext cx="4964675" cy="53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52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AC7204-EB52-4827-AFEA-A91EA66D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072B10-8217-4C5A-AF1A-5046E4AC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476" y="0"/>
            <a:ext cx="12256476" cy="120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7BDDC-BDDB-40D1-B307-72D4E2F9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0AD16-9316-4495-8029-B54F1993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manually remove some unnecessary part in the image</a:t>
            </a:r>
          </a:p>
          <a:p>
            <a:r>
              <a:rPr lang="en-CA" dirty="0"/>
              <a:t>Compare to counting that much virus, this is easy!!</a:t>
            </a:r>
          </a:p>
        </p:txBody>
      </p:sp>
    </p:spTree>
    <p:extLst>
      <p:ext uri="{BB962C8B-B14F-4D97-AF65-F5344CB8AC3E}">
        <p14:creationId xmlns:p14="http://schemas.microsoft.com/office/powerpoint/2010/main" val="112233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308B0-A42E-4038-AE79-30F793A0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Relevant Algorithms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2B11F-5B63-47AE-86B9-D1C44B0E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Hough transform for circle detection</a:t>
            </a:r>
          </a:p>
          <a:p>
            <a:r>
              <a:rPr lang="en-CA" dirty="0"/>
              <a:t>Canny edge detection</a:t>
            </a:r>
          </a:p>
          <a:p>
            <a:r>
              <a:rPr lang="en-CA" dirty="0"/>
              <a:t>Similarity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1460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073DF1-3192-48A6-83C9-D9EE2EFD2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278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8E5092-8413-4210-9A89-04261424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81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1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AF0972A-E986-4ABD-9793-69E8F14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827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7A291E-814A-4231-B35A-87D45653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75" y="0"/>
            <a:ext cx="62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1FE502-EFA6-4018-AC98-4218510B9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64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509ECC1-1920-43C7-9C21-DD003B4B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67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CC953-8C4D-4866-AFF9-FDF08EEC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Relevant algorithm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74839-604D-44F8-B087-0B50B9FA0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Contrast Limit Adaptive Histogram Equalization(CLAHE)</a:t>
            </a:r>
          </a:p>
          <a:p>
            <a:r>
              <a:rPr lang="en-CA" dirty="0"/>
              <a:t>Adaptive thresholding and binarization</a:t>
            </a:r>
          </a:p>
          <a:p>
            <a:r>
              <a:rPr lang="en-CA" dirty="0"/>
              <a:t>Mathematical morphology operation</a:t>
            </a:r>
          </a:p>
          <a:p>
            <a:r>
              <a:rPr lang="en-CA" dirty="0"/>
              <a:t>Contour map generation</a:t>
            </a:r>
          </a:p>
          <a:p>
            <a:r>
              <a:rPr lang="en-CA" dirty="0"/>
              <a:t>Extrema locating(# of extrema is # of virus)</a:t>
            </a:r>
          </a:p>
          <a:p>
            <a:r>
              <a:rPr lang="en-CA" dirty="0"/>
              <a:t>Watershed for segmentation(extra work!)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47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25607-343B-466E-9913-1F93E10C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CLAHE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D4E25-F906-4B9B-A594-B5DF4D2D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Increasing the contrast in the image: !locally!</a:t>
            </a:r>
          </a:p>
          <a:p>
            <a:r>
              <a:rPr lang="en-CA" dirty="0"/>
              <a:t>It separate the image by grid and enhance the contrast in each sub image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737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F4F669-D024-48F4-B154-307E6CE6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CBC002-D0DC-46A6-8A39-B4C20EDB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438150"/>
            <a:ext cx="10220325" cy="5981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C6F187-5DFE-4214-82CC-B72708B42C65}"/>
              </a:ext>
            </a:extLst>
          </p:cNvPr>
          <p:cNvSpPr txBox="1"/>
          <p:nvPr/>
        </p:nvSpPr>
        <p:spPr>
          <a:xfrm>
            <a:off x="1541721" y="318977"/>
            <a:ext cx="890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Image </a:t>
            </a:r>
            <a:r>
              <a:rPr lang="en-CA" dirty="0" err="1"/>
              <a:t>from:</a:t>
            </a:r>
            <a:r>
              <a:rPr lang="en-CA" dirty="0" err="1">
                <a:hlinkClick r:id="rId4"/>
              </a:rPr>
              <a:t>https</a:t>
            </a:r>
            <a:r>
              <a:rPr lang="en-CA" dirty="0">
                <a:hlinkClick r:id="rId4"/>
              </a:rPr>
              <a:t>://www.cse.iitb.ac.in/~arijitx/uploads/cs663/assignment1/part2/index.html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917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9724C8-F924-49D9-9F38-8F0FC7A8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48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01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12EEFA-C92E-4896-B00D-0CBE62D3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AA7F5-285E-4D85-AB35-78BE1F6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Adaptive thresholding (</a:t>
            </a:r>
            <a:r>
              <a:rPr lang="en-CA" dirty="0" err="1"/>
              <a:t>isoData</a:t>
            </a:r>
            <a:r>
              <a:rPr lang="en-CA" dirty="0"/>
              <a:t>) for binarization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DA11A-6259-4CE8-94AB-19930EA57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Binarize the image into black and white(one refer to object, one refer to background )</a:t>
            </a:r>
          </a:p>
          <a:p>
            <a:r>
              <a:rPr lang="en-CA" dirty="0"/>
              <a:t>The threshold is choosing adaptively and iteratively</a:t>
            </a:r>
          </a:p>
          <a:p>
            <a:r>
              <a:rPr lang="en-CA" dirty="0"/>
              <a:t>Step 1: random pick a value ‘t’ as threshold</a:t>
            </a:r>
          </a:p>
          <a:p>
            <a:r>
              <a:rPr lang="en-CA" dirty="0"/>
              <a:t>Step 2: calculate average intensity of pixels &lt; t: T(Under) and pixels &gt; t: T(above)</a:t>
            </a:r>
          </a:p>
          <a:p>
            <a:r>
              <a:rPr lang="en-CA" dirty="0"/>
              <a:t>Step 3: if t != (T(under)+T(above))/2, t = (T(under)+T(above))/2, go back to step 2, else, done</a:t>
            </a:r>
          </a:p>
        </p:txBody>
      </p:sp>
    </p:spTree>
    <p:extLst>
      <p:ext uri="{BB962C8B-B14F-4D97-AF65-F5344CB8AC3E}">
        <p14:creationId xmlns:p14="http://schemas.microsoft.com/office/powerpoint/2010/main" val="17604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D8985-B2E4-4FFF-A863-6CA41C7C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Hough transform for circle detection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D68981-549A-4F20-A384-412A2EBB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822" y="2307908"/>
            <a:ext cx="4087178" cy="37271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46FE51-7526-44F5-B5E9-549BA7AAD47E}"/>
              </a:ext>
            </a:extLst>
          </p:cNvPr>
          <p:cNvSpPr txBox="1"/>
          <p:nvPr/>
        </p:nvSpPr>
        <p:spPr>
          <a:xfrm>
            <a:off x="6858000" y="2307908"/>
            <a:ext cx="3325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Given a circle with 1.radius R, </a:t>
            </a:r>
          </a:p>
          <a:p>
            <a:r>
              <a:rPr lang="en-CA" sz="2800" dirty="0"/>
              <a:t>2.three points A,B,C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C3075-23B5-42EB-B27F-1844C5B807C8}"/>
              </a:ext>
            </a:extLst>
          </p:cNvPr>
          <p:cNvSpPr txBox="1"/>
          <p:nvPr/>
        </p:nvSpPr>
        <p:spPr>
          <a:xfrm>
            <a:off x="6999890" y="4540468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How can we locate the circle?</a:t>
            </a:r>
          </a:p>
        </p:txBody>
      </p:sp>
    </p:spTree>
    <p:extLst>
      <p:ext uri="{BB962C8B-B14F-4D97-AF65-F5344CB8AC3E}">
        <p14:creationId xmlns:p14="http://schemas.microsoft.com/office/powerpoint/2010/main" val="2297835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9724C8-F924-49D9-9F38-8F0FC7A8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48" y="0"/>
            <a:ext cx="631278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70C9D2-157C-4A34-9CBA-5284792D121A}"/>
              </a:ext>
            </a:extLst>
          </p:cNvPr>
          <p:cNvSpPr txBox="1"/>
          <p:nvPr/>
        </p:nvSpPr>
        <p:spPr>
          <a:xfrm>
            <a:off x="624254" y="88802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43388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12EEFA-C92E-4896-B00D-0CBE62D3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AAFA35-73FD-4B78-B732-2700612EDBF0}"/>
              </a:ext>
            </a:extLst>
          </p:cNvPr>
          <p:cNvSpPr txBox="1"/>
          <p:nvPr/>
        </p:nvSpPr>
        <p:spPr>
          <a:xfrm>
            <a:off x="589085" y="119575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clahe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98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EDFA50-1CE3-4C7B-98B0-5890811C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48AFC8-38EA-4B41-A27E-D574B704EC45}"/>
              </a:ext>
            </a:extLst>
          </p:cNvPr>
          <p:cNvSpPr txBox="1"/>
          <p:nvPr/>
        </p:nvSpPr>
        <p:spPr>
          <a:xfrm>
            <a:off x="202223" y="1380392"/>
            <a:ext cx="281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After adaptive thresholding </a:t>
            </a:r>
          </a:p>
          <a:p>
            <a:r>
              <a:rPr lang="en-CA" dirty="0"/>
              <a:t>and make binary</a:t>
            </a:r>
          </a:p>
        </p:txBody>
      </p:sp>
    </p:spTree>
    <p:extLst>
      <p:ext uri="{BB962C8B-B14F-4D97-AF65-F5344CB8AC3E}">
        <p14:creationId xmlns:p14="http://schemas.microsoft.com/office/powerpoint/2010/main" val="2750083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44C00B-EC9F-4BD9-BD1E-AF6EFC84B347}"/>
              </a:ext>
            </a:extLst>
          </p:cNvPr>
          <p:cNvSpPr txBox="1"/>
          <p:nvPr/>
        </p:nvSpPr>
        <p:spPr>
          <a:xfrm>
            <a:off x="509954" y="465992"/>
            <a:ext cx="6345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Mathematical morphology operation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F5590F-EB90-4CFC-8A12-D961C12A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1. erosion: </a:t>
            </a:r>
            <a:r>
              <a:rPr lang="en-CA" dirty="0">
                <a:hlinkClick r:id="rId2"/>
              </a:rPr>
              <a:t>https://www.youtube.com/watch?v=fmyE7DiaIYQ</a:t>
            </a:r>
            <a:endParaRPr lang="en-CA" dirty="0"/>
          </a:p>
          <a:p>
            <a:r>
              <a:rPr lang="en-CA" dirty="0"/>
              <a:t>2. dilation: </a:t>
            </a:r>
            <a:r>
              <a:rPr lang="en-CA" dirty="0">
                <a:hlinkClick r:id="rId3"/>
              </a:rPr>
              <a:t>https://www.youtube.com/watch?v=xO3ED27rMHs</a:t>
            </a:r>
            <a:endParaRPr lang="en-CA" dirty="0"/>
          </a:p>
          <a:p>
            <a:r>
              <a:rPr lang="en-CA" dirty="0"/>
              <a:t>3. closing:  dilation followed by erosion</a:t>
            </a:r>
          </a:p>
          <a:p>
            <a:r>
              <a:rPr lang="en-CA" dirty="0"/>
              <a:t>4. opening: erosion followed by dilation</a:t>
            </a:r>
          </a:p>
          <a:p>
            <a:r>
              <a:rPr lang="en-CA" dirty="0"/>
              <a:t>Here, closing could used to remove small black elements, and opening could used to remove small white element in binary image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003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223B8-F95D-4D6A-9334-ABB39A5E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48768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In our project, we using closing to remove noise at the binary image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8B2E60-9405-4BE3-8420-75C1FA80B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0"/>
            <a:ext cx="647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5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6B147-8510-46B7-9747-C7D278F6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1050925"/>
            <a:ext cx="2995246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Result of closing by 3 pixel radius disk kernel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8BF996-E97B-4069-9DDE-9F51FCBC46A9}"/>
              </a:ext>
            </a:extLst>
          </p:cNvPr>
          <p:cNvSpPr txBox="1"/>
          <p:nvPr/>
        </p:nvSpPr>
        <p:spPr>
          <a:xfrm>
            <a:off x="1275907" y="3189767"/>
            <a:ext cx="15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3*3 disk kernel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AB0E88-7B96-4597-ADC0-AC5DA1B8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33" y="3657600"/>
            <a:ext cx="2042661" cy="1877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F64AB9-543B-4535-998F-927EC5D9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593C2-6EF9-433D-A7CC-BD7BAB40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24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Walk through</a:t>
            </a:r>
            <a:br>
              <a:rPr lang="en-CA" dirty="0"/>
            </a:br>
            <a:r>
              <a:rPr lang="en-CA" dirty="0"/>
              <a:t>What we do is similar(but not equal) to do 3 time dilation of disk kernel 1 and 3 time erosion of disk kernel 3, we will use it as an walk through example</a:t>
            </a:r>
          </a:p>
        </p:txBody>
      </p:sp>
    </p:spTree>
    <p:extLst>
      <p:ext uri="{BB962C8B-B14F-4D97-AF65-F5344CB8AC3E}">
        <p14:creationId xmlns:p14="http://schemas.microsoft.com/office/powerpoint/2010/main" val="3808148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BF0832-1FB0-481D-80A9-AE776A5D8FA5}"/>
              </a:ext>
            </a:extLst>
          </p:cNvPr>
          <p:cNvSpPr txBox="1"/>
          <p:nvPr/>
        </p:nvSpPr>
        <p:spPr>
          <a:xfrm>
            <a:off x="1424354" y="2171700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dilation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F36060-B76E-4FC4-A755-6F26C1E2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55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0228E-FAEE-443A-8107-26DB82DB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68969" cy="1325563"/>
          </a:xfrm>
        </p:spPr>
        <p:txBody>
          <a:bodyPr/>
          <a:lstStyle/>
          <a:p>
            <a:r>
              <a:rPr lang="en-CA" dirty="0"/>
              <a:t>Second dilation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5F701-7DE7-40BF-8940-0D322D5F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49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D7F64-67A2-44A4-9545-9925527A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Third dilation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25F62-6EF6-45DA-BB20-5BD94927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89A15E-C6B8-4ABC-95C2-3AB54AACC43A}"/>
              </a:ext>
            </a:extLst>
          </p:cNvPr>
          <p:cNvSpPr txBox="1"/>
          <p:nvPr/>
        </p:nvSpPr>
        <p:spPr>
          <a:xfrm>
            <a:off x="630621" y="551793"/>
            <a:ext cx="399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In Hough Transform: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E7C24B-EEB4-481B-A9B5-D1E93C3F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03" y="1198123"/>
            <a:ext cx="4880610" cy="484161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1278462-D801-49E4-8356-060719A081B9}"/>
              </a:ext>
            </a:extLst>
          </p:cNvPr>
          <p:cNvSpPr/>
          <p:nvPr/>
        </p:nvSpPr>
        <p:spPr>
          <a:xfrm>
            <a:off x="5657772" y="1198123"/>
            <a:ext cx="3335450" cy="32965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47F964-FBA6-4754-BB14-15675E35D111}"/>
              </a:ext>
            </a:extLst>
          </p:cNvPr>
          <p:cNvSpPr/>
          <p:nvPr/>
        </p:nvSpPr>
        <p:spPr>
          <a:xfrm>
            <a:off x="4796067" y="3277677"/>
            <a:ext cx="3468413" cy="3296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9D1893C-0EB8-4AB3-8B47-C5F0CDC81D76}"/>
              </a:ext>
            </a:extLst>
          </p:cNvPr>
          <p:cNvSpPr/>
          <p:nvPr/>
        </p:nvSpPr>
        <p:spPr>
          <a:xfrm>
            <a:off x="8168306" y="2743200"/>
            <a:ext cx="3282718" cy="3296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5ADFBD5-D59E-429B-A570-4198F4551787}"/>
              </a:ext>
            </a:extLst>
          </p:cNvPr>
          <p:cNvSpPr/>
          <p:nvPr/>
        </p:nvSpPr>
        <p:spPr>
          <a:xfrm>
            <a:off x="8089478" y="4233814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BDB859-FDE9-48B1-BB4C-55992D42A0FA}"/>
              </a:ext>
            </a:extLst>
          </p:cNvPr>
          <p:cNvSpPr txBox="1"/>
          <p:nvPr/>
        </p:nvSpPr>
        <p:spPr>
          <a:xfrm>
            <a:off x="140895" y="1576181"/>
            <a:ext cx="56220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With A, B, C as center, </a:t>
            </a:r>
          </a:p>
          <a:p>
            <a:r>
              <a:rPr lang="en-CA" sz="4000" dirty="0"/>
              <a:t>draw a circle with radius R</a:t>
            </a:r>
          </a:p>
          <a:p>
            <a:endParaRPr lang="en-CA" sz="4000" dirty="0"/>
          </a:p>
          <a:p>
            <a:r>
              <a:rPr lang="en-CA" sz="4000" dirty="0"/>
              <a:t>The crossing point, </a:t>
            </a:r>
          </a:p>
          <a:p>
            <a:r>
              <a:rPr lang="en-CA" sz="4000" dirty="0"/>
              <a:t>is the center of the </a:t>
            </a:r>
          </a:p>
          <a:p>
            <a:r>
              <a:rPr lang="en-CA" sz="4000" dirty="0"/>
              <a:t>original circle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C0D3311-6EA0-407A-BB77-380DE0887B6C}"/>
              </a:ext>
            </a:extLst>
          </p:cNvPr>
          <p:cNvSpPr/>
          <p:nvPr/>
        </p:nvSpPr>
        <p:spPr>
          <a:xfrm>
            <a:off x="6360525" y="2664371"/>
            <a:ext cx="3335450" cy="3296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7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93CA8-69BA-4786-8293-996AF348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erosion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F01D87-01E6-4BC7-9506-B71CF6E1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8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C5FE0-34F7-4C2B-BF77-533E3227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erosion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643850-14A8-4F94-BC99-74D9F35E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3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92BF7-84AC-44FA-97F1-614E1C5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Third erosion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3C3ABA-C0A9-4D5B-964D-97234200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1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8472D-4844-4F3C-8C3F-315942DD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Contour map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88AF7-64E0-41B4-AE19-766ECB84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Find the distance of each pixel in object(0) to the background(1)</a:t>
            </a:r>
          </a:p>
          <a:p>
            <a:r>
              <a:rPr lang="en-CA" dirty="0"/>
              <a:t>Using Euclidean distance, keep in float format</a:t>
            </a:r>
          </a:p>
          <a:p>
            <a:r>
              <a:rPr lang="en-CA" dirty="0"/>
              <a:t>To visualization, we will covert it to int then visualize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7631B-7C4A-482D-A95B-2C71A3E8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77" y="3429000"/>
            <a:ext cx="5549982" cy="2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68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4A878-63F4-4231-A7A3-981175C3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8" y="535246"/>
            <a:ext cx="4286693" cy="1325563"/>
          </a:xfrm>
        </p:spPr>
        <p:txBody>
          <a:bodyPr/>
          <a:lstStyle/>
          <a:p>
            <a:r>
              <a:rPr lang="en-CA" dirty="0"/>
              <a:t>Distance map of our image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46370-D4D3-4312-9332-B3416743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-10633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00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7286A-18CE-4196-A0B8-3E6F4080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 the extrema in the contour map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AFFCE1-0E07-4F0F-A04B-81EB1A8E2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extrema are the pixels that is furthest from the background comparing to its neighborhood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391EE-4958-4176-9EF7-1A3CB643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25" y="3089382"/>
            <a:ext cx="5547841" cy="271905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0F266E3-BBFD-46D8-AC2B-966B13B907DE}"/>
              </a:ext>
            </a:extLst>
          </p:cNvPr>
          <p:cNvSpPr/>
          <p:nvPr/>
        </p:nvSpPr>
        <p:spPr>
          <a:xfrm>
            <a:off x="6699739" y="4246684"/>
            <a:ext cx="105508" cy="70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3C4BAC4-EC2C-461C-A509-959ECC6F848A}"/>
              </a:ext>
            </a:extLst>
          </p:cNvPr>
          <p:cNvSpPr/>
          <p:nvPr/>
        </p:nvSpPr>
        <p:spPr>
          <a:xfrm>
            <a:off x="7271238" y="4651131"/>
            <a:ext cx="123092" cy="1143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9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6051-9AD4-449D-B091-7DB9221C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 we use to find the extrema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B6A45-2723-481B-A222-35179A59D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 this image:</a:t>
            </a:r>
          </a:p>
          <a:p>
            <a:r>
              <a:rPr lang="en-CA" dirty="0"/>
              <a:t>Based on the contour map, we find the pixel that is largest in the window with size 2*3-1=5, that is 5*5 window.</a:t>
            </a:r>
          </a:p>
          <a:p>
            <a:r>
              <a:rPr lang="en-CA" dirty="0"/>
              <a:t>Why 5? We using disk kernel with radius 3 for closing, then the object left in the image is at least with diameter 3*2 + 1 = 7, and the distance between two objects is at least 6, using 5 could help us to avoid combining different object together.</a:t>
            </a:r>
          </a:p>
          <a:p>
            <a:r>
              <a:rPr lang="en-CA" dirty="0"/>
              <a:t>Maybe…not good for virus with rod shape…that is the limitation of our method</a:t>
            </a:r>
          </a:p>
        </p:txBody>
      </p:sp>
    </p:spTree>
    <p:extLst>
      <p:ext uri="{BB962C8B-B14F-4D97-AF65-F5344CB8AC3E}">
        <p14:creationId xmlns:p14="http://schemas.microsoft.com/office/powerpoint/2010/main" val="3960097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E366F-6073-4E75-8069-66671C33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extrema show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1C108-829C-46AF-8100-B632C7CC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19" y="0"/>
            <a:ext cx="631278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2ABD65-F0DC-4AF6-9A62-C32E957F3267}"/>
              </a:ext>
            </a:extLst>
          </p:cNvPr>
          <p:cNvSpPr txBox="1"/>
          <p:nvPr/>
        </p:nvSpPr>
        <p:spPr>
          <a:xfrm>
            <a:off x="1389185" y="2708031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Count  2677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57C91D-D39F-4579-AE99-F80F1AD47336}"/>
              </a:ext>
            </a:extLst>
          </p:cNvPr>
          <p:cNvSpPr txBox="1"/>
          <p:nvPr/>
        </p:nvSpPr>
        <p:spPr>
          <a:xfrm>
            <a:off x="1260463" y="3411306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Actual: 2300~2400</a:t>
            </a:r>
          </a:p>
        </p:txBody>
      </p:sp>
    </p:spTree>
    <p:extLst>
      <p:ext uri="{BB962C8B-B14F-4D97-AF65-F5344CB8AC3E}">
        <p14:creationId xmlns:p14="http://schemas.microsoft.com/office/powerpoint/2010/main" val="2362620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EB5DE-AE9C-4FEA-B336-F96ECFAD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5367"/>
          </a:xfrm>
        </p:spPr>
        <p:txBody>
          <a:bodyPr/>
          <a:lstStyle/>
          <a:p>
            <a:r>
              <a:rPr lang="en-CA" dirty="0"/>
              <a:t>Yeah, done! The number of the extrema is the number of virus we detect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48118D-7044-4260-8EDB-689C76FFD748}"/>
              </a:ext>
            </a:extLst>
          </p:cNvPr>
          <p:cNvSpPr txBox="1"/>
          <p:nvPr/>
        </p:nvSpPr>
        <p:spPr>
          <a:xfrm>
            <a:off x="1611022" y="2998177"/>
            <a:ext cx="89699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However, we did some extra </a:t>
            </a:r>
          </a:p>
          <a:p>
            <a:r>
              <a:rPr lang="en-CA" sz="5400" dirty="0"/>
              <a:t>work to segmentation the virus</a:t>
            </a:r>
          </a:p>
        </p:txBody>
      </p:sp>
    </p:spTree>
    <p:extLst>
      <p:ext uri="{BB962C8B-B14F-4D97-AF65-F5344CB8AC3E}">
        <p14:creationId xmlns:p14="http://schemas.microsoft.com/office/powerpoint/2010/main" val="3870529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BC5A5-E729-40F7-BA79-A51C8DAE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Watershed for virus segmentation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B895A-5EDF-412C-B104-C003C197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 0: convert the contour map to integer</a:t>
            </a:r>
          </a:p>
          <a:p>
            <a:r>
              <a:rPr lang="en-CA" dirty="0"/>
              <a:t>Step 1: build a list of queue, the </a:t>
            </a:r>
            <a:r>
              <a:rPr lang="en-CA" dirty="0" err="1"/>
              <a:t>ith</a:t>
            </a:r>
            <a:r>
              <a:rPr lang="en-CA" dirty="0"/>
              <a:t> queue will contain the pixel with distance </a:t>
            </a:r>
            <a:r>
              <a:rPr lang="en-CA" dirty="0" err="1"/>
              <a:t>i</a:t>
            </a:r>
            <a:r>
              <a:rPr lang="en-CA" dirty="0"/>
              <a:t> to the background</a:t>
            </a:r>
          </a:p>
          <a:p>
            <a:r>
              <a:rPr lang="en-CA" dirty="0"/>
              <a:t>Step 2: add every extrema to the queue </a:t>
            </a:r>
            <a:r>
              <a:rPr lang="en-CA"/>
              <a:t>they correspond </a:t>
            </a:r>
            <a:r>
              <a:rPr lang="en-CA" dirty="0"/>
              <a:t>to(by the distance of extrema to the background)</a:t>
            </a:r>
          </a:p>
          <a:p>
            <a:r>
              <a:rPr lang="en-CA" dirty="0"/>
              <a:t>Step 3: pop the queue in highest level(the queue of the pixels that are furthest from the background), find this pixels’ non-background neighborhood pixels, mark them as the same color of the popped pixel, and add them to the corresponding queue(by their distance to background)</a:t>
            </a:r>
          </a:p>
        </p:txBody>
      </p:sp>
    </p:spTree>
    <p:extLst>
      <p:ext uri="{BB962C8B-B14F-4D97-AF65-F5344CB8AC3E}">
        <p14:creationId xmlns:p14="http://schemas.microsoft.com/office/powerpoint/2010/main" val="195861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A693C-9735-4824-8A91-73282BE2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the radius is unknown?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1F3DF-F9C9-4BBF-BEB1-79E14B5E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should we do?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F7EE077-991D-42D8-9C4C-090099B421AA}"/>
              </a:ext>
            </a:extLst>
          </p:cNvPr>
          <p:cNvCxnSpPr/>
          <p:nvPr/>
        </p:nvCxnSpPr>
        <p:spPr>
          <a:xfrm>
            <a:off x="5865223" y="2076994"/>
            <a:ext cx="0" cy="364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5E4D61A-4AC0-4CAB-B4DF-335DA3C33A79}"/>
              </a:ext>
            </a:extLst>
          </p:cNvPr>
          <p:cNvCxnSpPr>
            <a:cxnSpLocks/>
          </p:cNvCxnSpPr>
          <p:nvPr/>
        </p:nvCxnSpPr>
        <p:spPr>
          <a:xfrm flipV="1">
            <a:off x="5865223" y="3276600"/>
            <a:ext cx="2885078" cy="244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7DBD45-83A5-40CA-BA36-6F6BA4866E8F}"/>
              </a:ext>
            </a:extLst>
          </p:cNvPr>
          <p:cNvCxnSpPr>
            <a:cxnSpLocks/>
          </p:cNvCxnSpPr>
          <p:nvPr/>
        </p:nvCxnSpPr>
        <p:spPr>
          <a:xfrm>
            <a:off x="5865223" y="5721531"/>
            <a:ext cx="44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C56EFA99-A3DD-40C4-A66A-4CCA3CA4ABDA}"/>
              </a:ext>
            </a:extLst>
          </p:cNvPr>
          <p:cNvSpPr/>
          <p:nvPr/>
        </p:nvSpPr>
        <p:spPr>
          <a:xfrm>
            <a:off x="7708903" y="4499065"/>
            <a:ext cx="1803397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233B3EA-F1BE-4DCF-BF09-D3FB76674C92}"/>
              </a:ext>
            </a:extLst>
          </p:cNvPr>
          <p:cNvSpPr/>
          <p:nvPr/>
        </p:nvSpPr>
        <p:spPr>
          <a:xfrm>
            <a:off x="7655930" y="4810964"/>
            <a:ext cx="105945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917568F-24EF-4AF1-AE8C-C981EC5BF15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464300" y="2635999"/>
            <a:ext cx="1244603" cy="217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0A35E3A-11A8-40F4-877B-AD62CBAEBFA7}"/>
              </a:ext>
            </a:extLst>
          </p:cNvPr>
          <p:cNvCxnSpPr>
            <a:cxnSpLocks/>
          </p:cNvCxnSpPr>
          <p:nvPr/>
        </p:nvCxnSpPr>
        <p:spPr>
          <a:xfrm flipV="1">
            <a:off x="7708902" y="2657146"/>
            <a:ext cx="1244603" cy="2204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34236203-1535-4C05-A8FE-3EB2BB2CDF7E}"/>
              </a:ext>
            </a:extLst>
          </p:cNvPr>
          <p:cNvSpPr/>
          <p:nvPr/>
        </p:nvSpPr>
        <p:spPr>
          <a:xfrm>
            <a:off x="6472656" y="2133053"/>
            <a:ext cx="2480845" cy="1027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A641926-1890-4D41-B7E6-EA29B557847F}"/>
              </a:ext>
            </a:extLst>
          </p:cNvPr>
          <p:cNvSpPr/>
          <p:nvPr/>
        </p:nvSpPr>
        <p:spPr>
          <a:xfrm>
            <a:off x="9461501" y="4807699"/>
            <a:ext cx="101599" cy="104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B6CBF5-30DA-4414-9AD8-F638A277796E}"/>
              </a:ext>
            </a:extLst>
          </p:cNvPr>
          <p:cNvCxnSpPr>
            <a:cxnSpLocks/>
          </p:cNvCxnSpPr>
          <p:nvPr/>
        </p:nvCxnSpPr>
        <p:spPr>
          <a:xfrm>
            <a:off x="8253181" y="2459172"/>
            <a:ext cx="1259119" cy="239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295E950-8CD6-42CF-B88A-0F237451D9D7}"/>
              </a:ext>
            </a:extLst>
          </p:cNvPr>
          <p:cNvCxnSpPr>
            <a:cxnSpLocks/>
          </p:cNvCxnSpPr>
          <p:nvPr/>
        </p:nvCxnSpPr>
        <p:spPr>
          <a:xfrm flipV="1">
            <a:off x="9512301" y="2584750"/>
            <a:ext cx="1284514" cy="228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524A964-0FCA-45C9-8643-B9E6F6BC6539}"/>
              </a:ext>
            </a:extLst>
          </p:cNvPr>
          <p:cNvSpPr/>
          <p:nvPr/>
        </p:nvSpPr>
        <p:spPr>
          <a:xfrm>
            <a:off x="6830977" y="2742035"/>
            <a:ext cx="1803397" cy="8359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1F1B631-B716-4604-8FEC-5E9485EB09DD}"/>
              </a:ext>
            </a:extLst>
          </p:cNvPr>
          <p:cNvSpPr/>
          <p:nvPr/>
        </p:nvSpPr>
        <p:spPr>
          <a:xfrm>
            <a:off x="8610601" y="2700637"/>
            <a:ext cx="1828794" cy="921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384E5BC-BC5C-469F-B40E-4AED7284ABAA}"/>
              </a:ext>
            </a:extLst>
          </p:cNvPr>
          <p:cNvSpPr/>
          <p:nvPr/>
        </p:nvSpPr>
        <p:spPr>
          <a:xfrm>
            <a:off x="8291477" y="1944545"/>
            <a:ext cx="2527295" cy="11279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F4A1678-CED3-4674-9E27-13112465549E}"/>
              </a:ext>
            </a:extLst>
          </p:cNvPr>
          <p:cNvSpPr/>
          <p:nvPr/>
        </p:nvSpPr>
        <p:spPr>
          <a:xfrm>
            <a:off x="8566807" y="3104880"/>
            <a:ext cx="149463" cy="145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87002ED-3AE7-4B76-8E45-67F6E3C07178}"/>
              </a:ext>
            </a:extLst>
          </p:cNvPr>
          <p:cNvCxnSpPr>
            <a:cxnSpLocks/>
          </p:cNvCxnSpPr>
          <p:nvPr/>
        </p:nvCxnSpPr>
        <p:spPr>
          <a:xfrm flipV="1">
            <a:off x="8641538" y="3104881"/>
            <a:ext cx="0" cy="1807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74022207-DA18-4450-B972-C57C7E35D343}"/>
              </a:ext>
            </a:extLst>
          </p:cNvPr>
          <p:cNvSpPr/>
          <p:nvPr/>
        </p:nvSpPr>
        <p:spPr>
          <a:xfrm>
            <a:off x="8549233" y="4808618"/>
            <a:ext cx="184609" cy="173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E0EF795-4746-4AC5-9BBF-AC79D8F83468}"/>
              </a:ext>
            </a:extLst>
          </p:cNvPr>
          <p:cNvSpPr txBox="1"/>
          <p:nvPr/>
        </p:nvSpPr>
        <p:spPr>
          <a:xfrm>
            <a:off x="8620641" y="382426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36EE68C-955E-4E8E-A467-6AA7D31C8DA3}"/>
              </a:ext>
            </a:extLst>
          </p:cNvPr>
          <p:cNvCxnSpPr>
            <a:cxnSpLocks/>
            <a:stCxn id="41" idx="6"/>
            <a:endCxn id="22" idx="5"/>
          </p:cNvCxnSpPr>
          <p:nvPr/>
        </p:nvCxnSpPr>
        <p:spPr>
          <a:xfrm>
            <a:off x="8733842" y="4895434"/>
            <a:ext cx="814379" cy="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FD5F40F-D97F-4F92-8825-A80A84B4123F}"/>
              </a:ext>
            </a:extLst>
          </p:cNvPr>
          <p:cNvSpPr txBox="1"/>
          <p:nvPr/>
        </p:nvSpPr>
        <p:spPr>
          <a:xfrm>
            <a:off x="9047285" y="48493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300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0" grpId="0" animBg="1"/>
      <p:bldP spid="34" grpId="0" animBg="1"/>
      <p:bldP spid="35" grpId="0" animBg="1"/>
      <p:bldP spid="41" grpId="0" animBg="1"/>
      <p:bldP spid="44" grpId="0"/>
      <p:bldP spid="4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33F68-8E93-4A2E-86E9-06998006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 of watershed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9A651-0737-4EF8-9908-14781C60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833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25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016BA-6CA3-41ED-B42D-47748FEF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                               To sum up:</a:t>
            </a:r>
          </a:p>
        </p:txBody>
      </p:sp>
    </p:spTree>
    <p:extLst>
      <p:ext uri="{BB962C8B-B14F-4D97-AF65-F5344CB8AC3E}">
        <p14:creationId xmlns:p14="http://schemas.microsoft.com/office/powerpoint/2010/main" val="3458687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823ACB-21BE-4F49-924E-E50114DD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6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E1AA6-547C-4340-8EDD-D287D589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58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6CACD6-64F2-4CEF-95AF-DCB5E898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0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7BEBBD-EC3F-428C-BA60-B9775B41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80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61FF1E-E182-405A-A5C7-39A6E4D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8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B8F79F-8DE0-4270-B085-D598245B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77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A3651C-A9E9-458B-83DA-487EE548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52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D0B3BD-E3D3-439B-B889-4C9FF7CD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09" y="0"/>
            <a:ext cx="631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B1FA5-6FFA-4D3A-A677-BFB874D2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18F32-4D41-4B74-A0AA-664E58D6B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Using a 3D matrix(Tensor),</a:t>
            </a:r>
          </a:p>
          <a:p>
            <a:r>
              <a:rPr lang="en-CA" dirty="0"/>
              <a:t>X,Y axis corresponded to row and col in the original image</a:t>
            </a:r>
          </a:p>
          <a:p>
            <a:r>
              <a:rPr lang="en-CA" dirty="0"/>
              <a:t>Z axis is the radius axis, it represent the value of the radius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D863BD-E91D-4508-B8FA-4AC898242097}"/>
              </a:ext>
            </a:extLst>
          </p:cNvPr>
          <p:cNvSpPr txBox="1"/>
          <p:nvPr/>
        </p:nvSpPr>
        <p:spPr>
          <a:xfrm>
            <a:off x="838200" y="4001294"/>
            <a:ext cx="9996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construct a cone for every point in the circle, and find the point in this 3D space that have most such </a:t>
            </a:r>
          </a:p>
          <a:p>
            <a:r>
              <a:rPr lang="en-CA" dirty="0"/>
              <a:t>Constructed circle crossing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5A9C8D-1EB3-4A9D-A140-0C02279F7776}"/>
              </a:ext>
            </a:extLst>
          </p:cNvPr>
          <p:cNvSpPr txBox="1"/>
          <p:nvPr/>
        </p:nvSpPr>
        <p:spPr>
          <a:xfrm>
            <a:off x="940777" y="5257800"/>
            <a:ext cx="7825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How to do this?</a:t>
            </a:r>
          </a:p>
          <a:p>
            <a:r>
              <a:rPr lang="en-CA" dirty="0"/>
              <a:t>We using vote technique, whenever a circle constructed by point A with radius R, </a:t>
            </a:r>
          </a:p>
          <a:p>
            <a:r>
              <a:rPr lang="en-CA" dirty="0"/>
              <a:t>we increasing the value by 1 in the corresponding location in the 3D matrix</a:t>
            </a:r>
          </a:p>
        </p:txBody>
      </p:sp>
    </p:spTree>
    <p:extLst>
      <p:ext uri="{BB962C8B-B14F-4D97-AF65-F5344CB8AC3E}">
        <p14:creationId xmlns:p14="http://schemas.microsoft.com/office/powerpoint/2010/main" val="3272019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21588-7C49-4AA0-88F8-2DE186A5F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One more example: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CC3FEC-7DCB-46F9-B286-8E55308E5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019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F5B788-BF95-47D0-A603-6C1AD257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94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F82F50-04C5-46A5-97B9-8BAFADCC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2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5C452-EED8-4CA3-A845-76803036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7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E30EFA-9FC5-4CFA-A235-63C51FA6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2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0CBE96-F8B4-467B-B54C-88C0A6E0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3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898408-3590-4F12-BF1B-62DCA1BD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9" y="0"/>
            <a:ext cx="9901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05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49669-D409-40B0-87DE-87B6B05E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Last example: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AB027-AE31-468D-8416-395008F7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468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46E69-FB69-4B3A-AC58-EC7E15E4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53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A7ADF2-7463-4FC2-9326-CF052CAD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72EE5-ED66-4F94-9FD0-439AD941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the full steps of our ball recognition</a:t>
            </a:r>
            <a:br>
              <a:rPr lang="en-CA" dirty="0"/>
            </a:br>
            <a:r>
              <a:rPr lang="en-CA" sz="2800" dirty="0">
                <a:latin typeface="+mn-lt"/>
              </a:rPr>
              <a:t>Version 1.</a:t>
            </a:r>
            <a:endParaRPr lang="en-CA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80C1D-431D-474A-8ED8-69EF8F965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/>
              <a:t>Transform the desired image from RGB to grayscale</a:t>
            </a:r>
          </a:p>
          <a:p>
            <a:pPr marL="514350" indent="-514350">
              <a:buAutoNum type="arabicPeriod"/>
            </a:pPr>
            <a:r>
              <a:rPr lang="en-CA" dirty="0"/>
              <a:t>Downscale the image by preassigned ratio (10 – 20)</a:t>
            </a:r>
          </a:p>
          <a:p>
            <a:pPr marL="514350" indent="-514350">
              <a:buAutoNum type="arabicPeriod"/>
            </a:pPr>
            <a:r>
              <a:rPr lang="en-CA" dirty="0"/>
              <a:t>Using canny edge detection to find the edge in downscale space</a:t>
            </a:r>
          </a:p>
          <a:p>
            <a:pPr marL="514350" indent="-514350">
              <a:buAutoNum type="arabicPeriod"/>
            </a:pPr>
            <a:r>
              <a:rPr lang="en-CA" dirty="0"/>
              <a:t>Using Hough transform for circle detection in downscale space</a:t>
            </a:r>
          </a:p>
          <a:p>
            <a:pPr marL="514350" indent="-514350">
              <a:buAutoNum type="arabicPeriod"/>
            </a:pPr>
            <a:r>
              <a:rPr lang="en-CA" dirty="0"/>
              <a:t>Reverse the detected circle and radius to original space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Following a walk through example: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82550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D71EE2-469C-4369-B509-06EEBE2A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C0522C-CCDE-44B9-8B31-9A1D9E3E4D71}"/>
              </a:ext>
            </a:extLst>
          </p:cNvPr>
          <p:cNvSpPr txBox="1"/>
          <p:nvPr/>
        </p:nvSpPr>
        <p:spPr>
          <a:xfrm>
            <a:off x="606669" y="1011115"/>
            <a:ext cx="20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Disk kernel radius 1</a:t>
            </a:r>
          </a:p>
        </p:txBody>
      </p:sp>
    </p:spTree>
    <p:extLst>
      <p:ext uri="{BB962C8B-B14F-4D97-AF65-F5344CB8AC3E}">
        <p14:creationId xmlns:p14="http://schemas.microsoft.com/office/powerpoint/2010/main" val="1490401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A66093-AA79-49D8-AF85-912586B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4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F73E10-1411-420D-A238-1852B232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AAB6C2-8B08-4557-93F2-F2526784F115}"/>
              </a:ext>
            </a:extLst>
          </p:cNvPr>
          <p:cNvSpPr txBox="1"/>
          <p:nvPr/>
        </p:nvSpPr>
        <p:spPr>
          <a:xfrm>
            <a:off x="694592" y="1872762"/>
            <a:ext cx="160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count 6978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AD4B25-80A3-4F6B-9D7B-9AD6DF36C950}"/>
              </a:ext>
            </a:extLst>
          </p:cNvPr>
          <p:cNvSpPr txBox="1"/>
          <p:nvPr/>
        </p:nvSpPr>
        <p:spPr>
          <a:xfrm>
            <a:off x="694592" y="2620108"/>
            <a:ext cx="21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Actual: Who know!!!</a:t>
            </a:r>
          </a:p>
        </p:txBody>
      </p:sp>
    </p:spTree>
    <p:extLst>
      <p:ext uri="{BB962C8B-B14F-4D97-AF65-F5344CB8AC3E}">
        <p14:creationId xmlns:p14="http://schemas.microsoft.com/office/powerpoint/2010/main" val="2681232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BE366-E18F-4F9C-A25D-685F48DC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2" y="0"/>
            <a:ext cx="62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1276</Words>
  <Application>Microsoft Office PowerPoint</Application>
  <PresentationFormat>宽屏</PresentationFormat>
  <Paragraphs>163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主题​​</vt:lpstr>
      <vt:lpstr>Image recognition</vt:lpstr>
      <vt:lpstr>Topic</vt:lpstr>
      <vt:lpstr>Part A:  Ball recognition</vt:lpstr>
      <vt:lpstr>Relevant Algorithms</vt:lpstr>
      <vt:lpstr>Hough transform for circle detection</vt:lpstr>
      <vt:lpstr>PowerPoint 演示文稿</vt:lpstr>
      <vt:lpstr>What if the radius is unknown?</vt:lpstr>
      <vt:lpstr>implementation</vt:lpstr>
      <vt:lpstr>OK, the full steps of our ball recognition Version 1.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Cool, what about multi circle in the image</vt:lpstr>
      <vt:lpstr>PowerPoint 演示文稿</vt:lpstr>
      <vt:lpstr>PowerPoint 演示文稿</vt:lpstr>
      <vt:lpstr>PowerPoint 演示文稿</vt:lpstr>
      <vt:lpstr>PowerPoint 演示文稿</vt:lpstr>
      <vt:lpstr>Problem</vt:lpstr>
      <vt:lpstr>PowerPoint 演示文稿</vt:lpstr>
      <vt:lpstr>PowerPoint 演示文稿</vt:lpstr>
      <vt:lpstr>Two ball actually get missing in the edge map</vt:lpstr>
      <vt:lpstr>The color in the grayscale image is too close to background</vt:lpstr>
      <vt:lpstr>Idea</vt:lpstr>
      <vt:lpstr>PowerPoint 演示文稿</vt:lpstr>
      <vt:lpstr>PowerPoint 演示文稿</vt:lpstr>
      <vt:lpstr>Next picture is the one applying RGB Canny edge detection and Hough Transform….</vt:lpstr>
      <vt:lpstr>PowerPoint 演示文稿</vt:lpstr>
      <vt:lpstr>OOOPS…..</vt:lpstr>
      <vt:lpstr>Honestly……</vt:lpstr>
      <vt:lpstr>PowerPoint 演示文稿</vt:lpstr>
      <vt:lpstr>PowerPoint 演示文稿</vt:lpstr>
      <vt:lpstr>PowerPoint 演示文稿</vt:lpstr>
      <vt:lpstr>PowerPoint 演示文稿</vt:lpstr>
      <vt:lpstr>Part B: Virus detection and counting</vt:lpstr>
      <vt:lpstr>PowerPoint 演示文稿</vt:lpstr>
      <vt:lpstr>preprocessing</vt:lpstr>
      <vt:lpstr>PowerPoint 演示文稿</vt:lpstr>
      <vt:lpstr>PowerPoint 演示文稿</vt:lpstr>
      <vt:lpstr>PowerPoint 演示文稿</vt:lpstr>
      <vt:lpstr>PowerPoint 演示文稿</vt:lpstr>
      <vt:lpstr>Relevant algorithm</vt:lpstr>
      <vt:lpstr>CLAHE</vt:lpstr>
      <vt:lpstr>PowerPoint 演示文稿</vt:lpstr>
      <vt:lpstr>PowerPoint 演示文稿</vt:lpstr>
      <vt:lpstr>PowerPoint 演示文稿</vt:lpstr>
      <vt:lpstr>Adaptive thresholding (isoData) for binarization</vt:lpstr>
      <vt:lpstr>PowerPoint 演示文稿</vt:lpstr>
      <vt:lpstr>PowerPoint 演示文稿</vt:lpstr>
      <vt:lpstr>PowerPoint 演示文稿</vt:lpstr>
      <vt:lpstr>PowerPoint 演示文稿</vt:lpstr>
      <vt:lpstr>In our project, we using closing to remove noise at the binary image</vt:lpstr>
      <vt:lpstr>Result of closing by 3 pixel radius disk kernel</vt:lpstr>
      <vt:lpstr>Walk through What we do is similar(but not equal) to do 3 time dilation of disk kernel 1 and 3 time erosion of disk kernel 3, we will use it as an walk through example</vt:lpstr>
      <vt:lpstr>PowerPoint 演示文稿</vt:lpstr>
      <vt:lpstr>Second dilation</vt:lpstr>
      <vt:lpstr>Third dilation</vt:lpstr>
      <vt:lpstr>First erosion</vt:lpstr>
      <vt:lpstr>Second erosion</vt:lpstr>
      <vt:lpstr>Third erosion</vt:lpstr>
      <vt:lpstr>Contour map</vt:lpstr>
      <vt:lpstr>Distance map of our image</vt:lpstr>
      <vt:lpstr>Find the extrema in the contour map</vt:lpstr>
      <vt:lpstr>Method we use to find the extrema</vt:lpstr>
      <vt:lpstr>extrema show</vt:lpstr>
      <vt:lpstr>Yeah, done! The number of the extrema is the number of virus we detect</vt:lpstr>
      <vt:lpstr>Watershed for virus segmentation</vt:lpstr>
      <vt:lpstr>Result of watershed</vt:lpstr>
      <vt:lpstr>                                To sum up: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One more example: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Last example: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recognition</dc:title>
  <dc:creator>Yidong Wei</dc:creator>
  <cp:lastModifiedBy>Yidong Wei</cp:lastModifiedBy>
  <cp:revision>54</cp:revision>
  <dcterms:created xsi:type="dcterms:W3CDTF">2019-12-03T23:50:08Z</dcterms:created>
  <dcterms:modified xsi:type="dcterms:W3CDTF">2019-12-04T23:05:56Z</dcterms:modified>
</cp:coreProperties>
</file>